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9496912C-A2A1-4098-9E79-47FD7695166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524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17280D6-D442-4A40-B44B-62234C1E1B46}"/>
              </a:ext>
            </a:extLst>
          </p:cNvPr>
          <p:cNvSpPr>
            <a:spLocks noGrp="1"/>
          </p:cNvSpPr>
          <p:nvPr/>
        </p:nvSpPr>
        <p:spPr>
          <a:xfrm>
            <a:off x="0" y="152400"/>
            <a:ext cx="7239000" cy="57150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81F4F1C-636B-4EF5-9B02-1A9FFEFBEA37}"/>
              </a:ext>
            </a:extLst>
          </p:cNvPr>
          <p:cNvSpPr>
            <a:spLocks noGrp="1"/>
          </p:cNvSpPr>
          <p:nvPr/>
        </p:nvSpPr>
        <p:spPr>
          <a:xfrm>
            <a:off x="7239000" y="152400"/>
            <a:ext cx="3048000" cy="57150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5545236-C103-437B-B9BC-5800434BB46C}"/>
              </a:ext>
            </a:extLst>
          </p:cNvPr>
          <p:cNvSpPr>
            <a:spLocks noGrp="1"/>
          </p:cNvSpPr>
          <p:nvPr/>
        </p:nvSpPr>
        <p:spPr>
          <a:xfrm>
            <a:off x="10287000" y="152400"/>
            <a:ext cx="1905000" cy="57150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5AF50D5D-1806-4DDC-A6B9-219E03A24B9D}"/>
              </a:ext>
            </a:extLst>
          </p:cNvPr>
          <p:cNvSpPr>
            <a:spLocks noGrp="1"/>
          </p:cNvSpPr>
          <p:nvPr/>
        </p:nvSpPr>
        <p:spPr>
          <a:xfrm>
            <a:off x="609600" y="590550"/>
            <a:ext cx="6191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PONENCIA CORTA · SIEM 2026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694A8F6-A855-45CC-8B97-BCB6CC3A2A14}"/>
              </a:ext>
            </a:extLst>
          </p:cNvPr>
          <p:cNvSpPr>
            <a:spLocks noGrp="1"/>
          </p:cNvSpPr>
          <p:nvPr/>
        </p:nvSpPr>
        <p:spPr>
          <a:xfrm>
            <a:off x="609600" y="1143000"/>
            <a:ext cx="6858000" cy="1524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2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2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[TÍTULO DEL TRABAJO: MÁXIMO 20 PALABRAS]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A87D24E-18E7-46FF-B779-E2D5F08B3435}"/>
              </a:ext>
            </a:extLst>
          </p:cNvPr>
          <p:cNvSpPr>
            <a:spLocks noGrp="1"/>
          </p:cNvSpPr>
          <p:nvPr/>
        </p:nvSpPr>
        <p:spPr>
          <a:xfrm>
            <a:off x="609600" y="2857500"/>
            <a:ext cx="66675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6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[Aportación principal en una frase comprensible para públicos mixtos]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C4AAC58-85E7-4EE0-BB8B-43454CF665E8}"/>
              </a:ext>
            </a:extLst>
          </p:cNvPr>
          <p:cNvSpPr>
            <a:spLocks noGrp="1"/>
          </p:cNvSpPr>
          <p:nvPr/>
        </p:nvSpPr>
        <p:spPr>
          <a:xfrm>
            <a:off x="609600" y="4000500"/>
            <a:ext cx="6858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[Nombre Apellido¹] · [Nombre Apellido²]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7F51FB3A-3EBF-4FCA-9CF1-AA81FB561920}"/>
              </a:ext>
            </a:extLst>
          </p:cNvPr>
          <p:cNvSpPr>
            <a:spLocks noGrp="1"/>
          </p:cNvSpPr>
          <p:nvPr/>
        </p:nvSpPr>
        <p:spPr>
          <a:xfrm>
            <a:off x="609600" y="4457700"/>
            <a:ext cx="6858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¹[Institución / organización, país] · Contacto: [correo]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37D113E2-17BE-4E25-AC81-AB159203AD4A}"/>
              </a:ext>
            </a:extLst>
          </p:cNvPr>
          <p:cNvSpPr>
            <a:spLocks noGrp="1"/>
          </p:cNvSpPr>
          <p:nvPr/>
        </p:nvSpPr>
        <p:spPr>
          <a:xfrm>
            <a:off x="609600" y="5095875"/>
            <a:ext cx="6858000" cy="552450"/>
          </a:xfrm>
          <a:prstGeom prst="roundRect">
            <a:avLst>
              <a:gd name="adj" fmla="val 31034"/>
            </a:avLst>
          </a:prstGeom>
          <a:solidFill>
            <a:srgbClr val="EDF2FA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D3194F69-B279-48D9-A62B-B879A3CA1E72}"/>
              </a:ext>
            </a:extLst>
          </p:cNvPr>
          <p:cNvSpPr>
            <a:spLocks noGrp="1"/>
          </p:cNvSpPr>
          <p:nvPr/>
        </p:nvSpPr>
        <p:spPr>
          <a:xfrm>
            <a:off x="819150" y="5257800"/>
            <a:ext cx="6429375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l">
              <a:defRPr sz="10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EJE: [seleccione uno]   ·   TIPO DE CONTRIBUCIÓN: [indique]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7FE8651-99A6-40D3-A8BF-E2BF89C26BB3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3F43EF8-DC73-40A6-9CDE-2695C7003615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0:30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A931D047-E6E4-479B-A2D9-5B9880AA31C1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1 / 7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C9418487-7E26-9616-9536-37DAF80659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140" b="29863"/>
          <a:stretch>
            <a:fillRect/>
          </a:stretch>
        </p:blipFill>
        <p:spPr>
          <a:xfrm>
            <a:off x="7074408" y="2355151"/>
            <a:ext cx="4950880" cy="232676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830A130-85BA-C2A8-9696-64DB045F3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4238" y="216980"/>
            <a:ext cx="5906569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30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793FAFF-58D3-4C99-9ED0-F06FF63BC45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E7DEB37-70E8-4F80-AA9A-FFECE273E48D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580677E-1A3D-4E3A-A407-FECAFAE2E920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09FA1C8-F2B9-4AE9-A04E-65D0907C1D4B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21D9039-4E10-43BE-BA76-DC104A729E89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4B1999F-199F-42A3-9113-E683394A8038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PROBLEMA U OPORTUNIDAD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A4DC928-37EF-489A-BBD1-1975419F0D4A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1:00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A950A80-87DF-4DAE-B2D5-CCC7577EF960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2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20909E54-A70F-463F-AAC5-2C1CD3ED7DBB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66E84F0-D903-4D62-A2A7-86CD7E263D7A}"/>
              </a:ext>
            </a:extLst>
          </p:cNvPr>
          <p:cNvSpPr>
            <a:spLocks noGrp="1"/>
          </p:cNvSpPr>
          <p:nvPr/>
        </p:nvSpPr>
        <p:spPr>
          <a:xfrm>
            <a:off x="571500" y="1095375"/>
            <a:ext cx="5143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25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[¿Quién enfrenta el problema, dónde ocurre y por qué importa?]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8D77766-9668-49D1-94CB-A6191F534F6F}"/>
              </a:ext>
            </a:extLst>
          </p:cNvPr>
          <p:cNvSpPr>
            <a:spLocks noGrp="1"/>
          </p:cNvSpPr>
          <p:nvPr/>
        </p:nvSpPr>
        <p:spPr>
          <a:xfrm>
            <a:off x="571500" y="2143125"/>
            <a:ext cx="49530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4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[Incluya solamente el contexto indispensable y uno o dos datos verificables. Distinga hechos, hipótesis y expectativas.]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E3CB651D-036B-4D04-BF14-3F69EE2FAD50}"/>
              </a:ext>
            </a:extLst>
          </p:cNvPr>
          <p:cNvSpPr>
            <a:spLocks noGrp="1"/>
          </p:cNvSpPr>
          <p:nvPr/>
        </p:nvSpPr>
        <p:spPr>
          <a:xfrm>
            <a:off x="571500" y="4000500"/>
            <a:ext cx="4953000" cy="1190625"/>
          </a:xfrm>
          <a:prstGeom prst="roundRect">
            <a:avLst>
              <a:gd name="adj" fmla="val 14400"/>
            </a:avLst>
          </a:prstGeom>
          <a:solidFill>
            <a:srgbClr val="F5F2F7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8829B88-FB8B-4CFB-B2EA-D128E2159690}"/>
              </a:ext>
            </a:extLst>
          </p:cNvPr>
          <p:cNvSpPr>
            <a:spLocks noGrp="1"/>
          </p:cNvSpPr>
          <p:nvPr/>
        </p:nvSpPr>
        <p:spPr>
          <a:xfrm>
            <a:off x="809625" y="4210050"/>
            <a:ext cx="1143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BRECHA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A751209C-8D99-4616-A464-599F68ECEE40}"/>
              </a:ext>
            </a:extLst>
          </p:cNvPr>
          <p:cNvSpPr>
            <a:spLocks noGrp="1"/>
          </p:cNvSpPr>
          <p:nvPr/>
        </p:nvSpPr>
        <p:spPr>
          <a:xfrm>
            <a:off x="809625" y="4572000"/>
            <a:ext cx="4333875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 fontScale="90237"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[Qué falta comprender, resolver, transferir o validar]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DF33D88E-6249-4089-B254-FD6FF8CEBDE0}"/>
              </a:ext>
            </a:extLst>
          </p:cNvPr>
          <p:cNvSpPr>
            <a:spLocks noGrp="1"/>
          </p:cNvSpPr>
          <p:nvPr/>
        </p:nvSpPr>
        <p:spPr>
          <a:xfrm>
            <a:off x="6191250" y="1095375"/>
            <a:ext cx="5334000" cy="4095750"/>
          </a:xfrm>
          <a:prstGeom prst="roundRect">
            <a:avLst>
              <a:gd name="adj" fmla="val 4186"/>
            </a:avLst>
          </a:prstGeom>
          <a:solidFill>
            <a:srgbClr val="EDF2FA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FD16345-E7BE-464B-9A15-B264B07F49E7}"/>
              </a:ext>
            </a:extLst>
          </p:cNvPr>
          <p:cNvSpPr>
            <a:spLocks noGrp="1"/>
          </p:cNvSpPr>
          <p:nvPr/>
        </p:nvSpPr>
        <p:spPr>
          <a:xfrm>
            <a:off x="6457950" y="1333500"/>
            <a:ext cx="4800600" cy="3619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350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INSERTE UNA IMAGEN, DATO, MAPA O ESCENA QUE HAGA VISIBLE EL PROBLEMA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8EC76577-8ED7-48AD-BB90-330709D9B6C4}"/>
              </a:ext>
            </a:extLst>
          </p:cNvPr>
          <p:cNvSpPr>
            <a:spLocks noGrp="1"/>
          </p:cNvSpPr>
          <p:nvPr/>
        </p:nvSpPr>
        <p:spPr>
          <a:xfrm>
            <a:off x="6334125" y="5381625"/>
            <a:ext cx="4953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900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Fuente: [indique procedencia del dato o imagen]</a:t>
            </a:r>
          </a:p>
        </p:txBody>
      </p:sp>
    </p:spTree>
    <p:extLst>
      <p:ext uri="{BB962C8B-B14F-4D97-AF65-F5344CB8AC3E}">
        <p14:creationId xmlns:p14="http://schemas.microsoft.com/office/powerpoint/2010/main" val="1332834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EE51DE35-B4D4-4F74-9FE2-FD2B39DC308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2B6B39F-BDCE-4093-A208-863C4AA8E3B8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B2E842A-888F-4053-B914-B9493032EEA4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216E44E-16F6-4DAC-BCAE-2767378357F6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39FCAA6-47F5-439A-8D00-E2C9A0052019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0CD4447B-C190-4B0D-93DC-5EF93D7F44FC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OBJETIVO O PROPUESTA DE VALOR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C1FAF97-5DC7-4ED5-A93F-37E6E411622D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0:45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3DC6CE1-209A-41A3-87BE-118ADE9AB306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3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B4E3897-2A05-49BD-A900-BC0D243592EF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10FB70B-3CC1-4235-B8EB-D5E24539ECF5}"/>
              </a:ext>
            </a:extLst>
          </p:cNvPr>
          <p:cNvSpPr>
            <a:spLocks noGrp="1"/>
          </p:cNvSpPr>
          <p:nvPr/>
        </p:nvSpPr>
        <p:spPr>
          <a:xfrm>
            <a:off x="1000125" y="1238250"/>
            <a:ext cx="101917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285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[Este trabajo busca demostrar, desarrollar, validar, transferir o transformar…]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9F77AA3-6782-4AAC-AB5F-B22D59AC7A8A}"/>
              </a:ext>
            </a:extLst>
          </p:cNvPr>
          <p:cNvSpPr>
            <a:spLocks noGrp="1"/>
          </p:cNvSpPr>
          <p:nvPr/>
        </p:nvSpPr>
        <p:spPr>
          <a:xfrm>
            <a:off x="1143000" y="2809875"/>
            <a:ext cx="9906000" cy="38100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9D5DACB-001B-4775-90F1-3DE37E591C2A}"/>
              </a:ext>
            </a:extLst>
          </p:cNvPr>
          <p:cNvSpPr>
            <a:spLocks noGrp="1"/>
          </p:cNvSpPr>
          <p:nvPr/>
        </p:nvSpPr>
        <p:spPr>
          <a:xfrm>
            <a:off x="1047750" y="3286125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12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OBJETO DE ESTUDIO / PROPUESTA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50FC1BF-B465-4597-8E54-D25BD70126CC}"/>
              </a:ext>
            </a:extLst>
          </p:cNvPr>
          <p:cNvSpPr>
            <a:spLocks noGrp="1"/>
          </p:cNvSpPr>
          <p:nvPr/>
        </p:nvSpPr>
        <p:spPr>
          <a:xfrm>
            <a:off x="4524375" y="3286125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12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USUARIO, SECTOR O CONTEXTO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8BDA18A-8D34-4D37-B952-C91EFDBB6905}"/>
              </a:ext>
            </a:extLst>
          </p:cNvPr>
          <p:cNvSpPr>
            <a:spLocks noGrp="1"/>
          </p:cNvSpPr>
          <p:nvPr/>
        </p:nvSpPr>
        <p:spPr>
          <a:xfrm>
            <a:off x="8001000" y="3286125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12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CAMBIO O VALOR ESPERADO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B7D6CEFF-3C9B-4D2F-8359-BBD05E7EA5B4}"/>
              </a:ext>
            </a:extLst>
          </p:cNvPr>
          <p:cNvSpPr>
            <a:spLocks noGrp="1"/>
          </p:cNvSpPr>
          <p:nvPr/>
        </p:nvSpPr>
        <p:spPr>
          <a:xfrm>
            <a:off x="1095375" y="3810000"/>
            <a:ext cx="30480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[Qué se estudia, desarrolla o analiza]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6652E2B-9F7F-4FE1-9DF8-D5F94FCC01F9}"/>
              </a:ext>
            </a:extLst>
          </p:cNvPr>
          <p:cNvSpPr>
            <a:spLocks noGrp="1"/>
          </p:cNvSpPr>
          <p:nvPr/>
        </p:nvSpPr>
        <p:spPr>
          <a:xfrm>
            <a:off x="4572000" y="3810000"/>
            <a:ext cx="30480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[Para quién y bajo qué condiciones]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CCE27298-CDFD-48FA-9DDD-9AE29ED12026}"/>
              </a:ext>
            </a:extLst>
          </p:cNvPr>
          <p:cNvSpPr>
            <a:spLocks noGrp="1"/>
          </p:cNvSpPr>
          <p:nvPr/>
        </p:nvSpPr>
        <p:spPr>
          <a:xfrm>
            <a:off x="8048625" y="3810000"/>
            <a:ext cx="30480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[Qué mejora, decisión o resultado habilita]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B1B4837-CB90-4197-9069-03EAA37EF6F0}"/>
              </a:ext>
            </a:extLst>
          </p:cNvPr>
          <p:cNvSpPr>
            <a:spLocks noGrp="1"/>
          </p:cNvSpPr>
          <p:nvPr/>
        </p:nvSpPr>
        <p:spPr>
          <a:xfrm>
            <a:off x="1809750" y="5286375"/>
            <a:ext cx="85725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200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 se trata de una idea o trabajo en proceso, formule el cambio esperado sin presentarlo como resultado obtenido.</a:t>
            </a:r>
          </a:p>
        </p:txBody>
      </p:sp>
    </p:spTree>
    <p:extLst>
      <p:ext uri="{BB962C8B-B14F-4D97-AF65-F5344CB8AC3E}">
        <p14:creationId xmlns:p14="http://schemas.microsoft.com/office/powerpoint/2010/main" val="1829096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0BAC5E42-1C70-4449-92C9-CE61DF38E567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9397374-44F0-4BF7-9755-22DDA0B61DD9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05A76BE-C518-4CE5-89D8-64F67D3AB89A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4C0DE00C-6545-43B3-9866-1CEFFC85C2D4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9E055E6D-3E02-4C23-A093-2EC683C41AA6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BF15D68-87D8-4647-A675-0F7540E3E559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ENFOQUE, METODOLOGÍA O RUTA DE DESARROLLO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914C38B-4196-405C-B5B3-D5E320D8558D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1:20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010D29F-0F19-4B18-A4C1-8F01517D245F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4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1B44F08-A550-44EC-A194-E139E048C437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C3A16877-6BA7-4737-A1EB-FF8883A43BDF}"/>
              </a:ext>
            </a:extLst>
          </p:cNvPr>
          <p:cNvSpPr>
            <a:spLocks noGrp="1"/>
          </p:cNvSpPr>
          <p:nvPr/>
        </p:nvSpPr>
        <p:spPr>
          <a:xfrm>
            <a:off x="571500" y="1190625"/>
            <a:ext cx="6572250" cy="4095750"/>
          </a:xfrm>
          <a:prstGeom prst="roundRect">
            <a:avLst>
              <a:gd name="adj" fmla="val 4186"/>
            </a:avLst>
          </a:prstGeom>
          <a:solidFill>
            <a:srgbClr val="EDF2FA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C36F4EB-8903-4813-AB36-0546448B4B2B}"/>
              </a:ext>
            </a:extLst>
          </p:cNvPr>
          <p:cNvSpPr>
            <a:spLocks noGrp="1"/>
          </p:cNvSpPr>
          <p:nvPr/>
        </p:nvSpPr>
        <p:spPr>
          <a:xfrm>
            <a:off x="838200" y="1428750"/>
            <a:ext cx="6038850" cy="3619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350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INSERTE EL DIAGRAMA DEL MÉTODO, PROCESO, INTERVENCIÓN, PROTOTIPO O RUTA DE VALIDACIÓN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51B7221F-FB28-46B4-8550-E5D4C1C95869}"/>
              </a:ext>
            </a:extLst>
          </p:cNvPr>
          <p:cNvSpPr>
            <a:spLocks noGrp="1"/>
          </p:cNvSpPr>
          <p:nvPr/>
        </p:nvSpPr>
        <p:spPr>
          <a:xfrm>
            <a:off x="7667625" y="1285875"/>
            <a:ext cx="342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DISEÑO / PROCESO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9B69BA1-7EB2-418F-840D-151B1E7A06D9}"/>
              </a:ext>
            </a:extLst>
          </p:cNvPr>
          <p:cNvSpPr>
            <a:spLocks noGrp="1"/>
          </p:cNvSpPr>
          <p:nvPr/>
        </p:nvSpPr>
        <p:spPr>
          <a:xfrm>
            <a:off x="7667625" y="1666875"/>
            <a:ext cx="3429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[Cómo se realizó el trabajo]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D1D0F9F-1BC3-405C-9566-FF4960A4A566}"/>
              </a:ext>
            </a:extLst>
          </p:cNvPr>
          <p:cNvSpPr>
            <a:spLocks noGrp="1"/>
          </p:cNvSpPr>
          <p:nvPr/>
        </p:nvSpPr>
        <p:spPr>
          <a:xfrm>
            <a:off x="7667625" y="2524125"/>
            <a:ext cx="342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MATERIALES / CASO / POBLACIÓN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E023CE0-BD0D-4602-8BC4-72B91D75863A}"/>
              </a:ext>
            </a:extLst>
          </p:cNvPr>
          <p:cNvSpPr>
            <a:spLocks noGrp="1"/>
          </p:cNvSpPr>
          <p:nvPr/>
        </p:nvSpPr>
        <p:spPr>
          <a:xfrm>
            <a:off x="7667625" y="2905125"/>
            <a:ext cx="3429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[Con qué o con quién]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49D2DEA0-CC1B-4710-A8D0-27CAA99FC61F}"/>
              </a:ext>
            </a:extLst>
          </p:cNvPr>
          <p:cNvSpPr>
            <a:spLocks noGrp="1"/>
          </p:cNvSpPr>
          <p:nvPr/>
        </p:nvSpPr>
        <p:spPr>
          <a:xfrm>
            <a:off x="7667625" y="3762375"/>
            <a:ext cx="3429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CRITERIO DE ANÁLISIS O VALIDACIÓN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C9DF375D-5A81-4EF9-884C-FA70D491774E}"/>
              </a:ext>
            </a:extLst>
          </p:cNvPr>
          <p:cNvSpPr>
            <a:spLocks noGrp="1"/>
          </p:cNvSpPr>
          <p:nvPr/>
        </p:nvSpPr>
        <p:spPr>
          <a:xfrm>
            <a:off x="7667625" y="4143375"/>
            <a:ext cx="34290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[Cómo se juzga el desempeño o avance]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1B4FFAB-5653-46EE-B3D7-21261600E31F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59055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900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[Incluya fuente y unidades cuando correspondan]</a:t>
            </a:r>
          </a:p>
        </p:txBody>
      </p:sp>
    </p:spTree>
    <p:extLst>
      <p:ext uri="{BB962C8B-B14F-4D97-AF65-F5344CB8AC3E}">
        <p14:creationId xmlns:p14="http://schemas.microsoft.com/office/powerpoint/2010/main" val="104546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A5AA86FE-B4B3-4CF1-83EB-05B300D3A70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C55C32F-B5D1-4B72-8158-33DF712FF1B9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165EE9E-02B7-4CDA-8FE6-0301B619F051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2D99AD1-8779-4C56-802A-1760C4AF396A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2E0350E-EE96-4E27-9160-537839E8FEFB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E486085-8A90-4D1B-A9F7-CDA4371B4D56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RESULTADOS, EVIDENCIA O AVANCE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FB04421-85F5-41E7-B047-82D71FDC8184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2:00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08D735D-5435-4CA6-A0B6-460286C1DE03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5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CF52704-B76D-4B0E-B59B-2B46F4E68C93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1FE1300B-24A2-4A19-B2FB-9F3D93E82CFB}"/>
              </a:ext>
            </a:extLst>
          </p:cNvPr>
          <p:cNvSpPr>
            <a:spLocks noGrp="1"/>
          </p:cNvSpPr>
          <p:nvPr/>
        </p:nvSpPr>
        <p:spPr>
          <a:xfrm>
            <a:off x="523875" y="1143000"/>
            <a:ext cx="6810375" cy="4191000"/>
          </a:xfrm>
          <a:prstGeom prst="roundRect">
            <a:avLst>
              <a:gd name="adj" fmla="val 4091"/>
            </a:avLst>
          </a:prstGeom>
          <a:solidFill>
            <a:srgbClr val="EDF2FA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4128EBC-4121-4339-86FF-A8687E82A161}"/>
              </a:ext>
            </a:extLst>
          </p:cNvPr>
          <p:cNvSpPr>
            <a:spLocks noGrp="1"/>
          </p:cNvSpPr>
          <p:nvPr/>
        </p:nvSpPr>
        <p:spPr>
          <a:xfrm>
            <a:off x="790575" y="1381125"/>
            <a:ext cx="6276975" cy="3714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350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INSERTE LA GRÁFICA, TABLA, FOTOGRAFÍA, MICROGRAFÍA O EVIDENCIA PRINCIPAL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57BA2B2-3D91-4F66-A83C-F5FFA29284C8}"/>
              </a:ext>
            </a:extLst>
          </p:cNvPr>
          <p:cNvSpPr>
            <a:spLocks noGrp="1"/>
          </p:cNvSpPr>
          <p:nvPr/>
        </p:nvSpPr>
        <p:spPr>
          <a:xfrm>
            <a:off x="7810500" y="1190625"/>
            <a:ext cx="319087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HALLAZGO 1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F574998-FDAA-42B0-80AD-05F38411B62C}"/>
              </a:ext>
            </a:extLst>
          </p:cNvPr>
          <p:cNvSpPr>
            <a:spLocks noGrp="1"/>
          </p:cNvSpPr>
          <p:nvPr/>
        </p:nvSpPr>
        <p:spPr>
          <a:xfrm>
            <a:off x="7810500" y="1524000"/>
            <a:ext cx="333375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[Resultado cuantificado o aprendizaje verificable]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6A4A663-3F39-4CB0-91E3-EDCB10064552}"/>
              </a:ext>
            </a:extLst>
          </p:cNvPr>
          <p:cNvSpPr>
            <a:spLocks noGrp="1"/>
          </p:cNvSpPr>
          <p:nvPr/>
        </p:nvSpPr>
        <p:spPr>
          <a:xfrm>
            <a:off x="7810500" y="2476500"/>
            <a:ext cx="319087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HALLAZGO 2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643A7D5-383B-4B5E-A301-F6114CE8082E}"/>
              </a:ext>
            </a:extLst>
          </p:cNvPr>
          <p:cNvSpPr>
            <a:spLocks noGrp="1"/>
          </p:cNvSpPr>
          <p:nvPr/>
        </p:nvSpPr>
        <p:spPr>
          <a:xfrm>
            <a:off x="7810500" y="2809875"/>
            <a:ext cx="333375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[Comparación, desempeño o evidencia]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ADC728D-92DB-41FC-865F-2CB178663EF8}"/>
              </a:ext>
            </a:extLst>
          </p:cNvPr>
          <p:cNvSpPr>
            <a:spLocks noGrp="1"/>
          </p:cNvSpPr>
          <p:nvPr/>
        </p:nvSpPr>
        <p:spPr>
          <a:xfrm>
            <a:off x="7810500" y="3762375"/>
            <a:ext cx="319087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HALLAZGO 3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61774BA3-C477-40D9-BC1C-91BB4980B24F}"/>
              </a:ext>
            </a:extLst>
          </p:cNvPr>
          <p:cNvSpPr>
            <a:spLocks noGrp="1"/>
          </p:cNvSpPr>
          <p:nvPr/>
        </p:nvSpPr>
        <p:spPr>
          <a:xfrm>
            <a:off x="7810500" y="4095750"/>
            <a:ext cx="333375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[Implicación o limitación relevante]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CE8BAF5E-7791-4216-BDD2-D00BB4627BFA}"/>
              </a:ext>
            </a:extLst>
          </p:cNvPr>
          <p:cNvSpPr>
            <a:spLocks noGrp="1"/>
          </p:cNvSpPr>
          <p:nvPr/>
        </p:nvSpPr>
        <p:spPr>
          <a:xfrm>
            <a:off x="7810500" y="5095875"/>
            <a:ext cx="3333750" cy="523875"/>
          </a:xfrm>
          <a:prstGeom prst="roundRect">
            <a:avLst>
              <a:gd name="adj" fmla="val 32727"/>
            </a:avLst>
          </a:prstGeom>
          <a:solidFill>
            <a:srgbClr val="F5F2F7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D5A31F4D-76A2-48EB-9CF8-3FC20D5F58D6}"/>
              </a:ext>
            </a:extLst>
          </p:cNvPr>
          <p:cNvSpPr>
            <a:spLocks noGrp="1"/>
          </p:cNvSpPr>
          <p:nvPr/>
        </p:nvSpPr>
        <p:spPr>
          <a:xfrm>
            <a:off x="7953375" y="5257800"/>
            <a:ext cx="30480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9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ESTADO: [definitivo / preliminar / esperado]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D9E5FC96-B682-4883-813D-5D802A159230}"/>
              </a:ext>
            </a:extLst>
          </p:cNvPr>
          <p:cNvSpPr>
            <a:spLocks noGrp="1"/>
          </p:cNvSpPr>
          <p:nvPr/>
        </p:nvSpPr>
        <p:spPr>
          <a:xfrm>
            <a:off x="952500" y="5572125"/>
            <a:ext cx="6096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97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No muestre más datos de los que pueda explicar con claridad en el tiempo disponible.</a:t>
            </a:r>
          </a:p>
        </p:txBody>
      </p:sp>
    </p:spTree>
    <p:extLst>
      <p:ext uri="{BB962C8B-B14F-4D97-AF65-F5344CB8AC3E}">
        <p14:creationId xmlns:p14="http://schemas.microsoft.com/office/powerpoint/2010/main" val="375325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A29D7A0B-0DB1-43D8-836C-475F64FCE6BF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0B94478-C764-43E6-9E38-DBE226776218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79A818E-BB36-45AD-BC4E-78144AE55298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BCF9CBF-B25E-4CDD-A3C5-649E88BD1C10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DC46598-D1DC-4487-A16F-918F29667CE5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6E052FE-05C2-426E-97B1-B50944C9F57B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APLICACIÓN, VALIDACIÓN Y VINCULACIÓN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4FE9FD9-0A5D-42D9-8622-63BFAD6179F5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1:20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1AC1B2C-54D0-4C6C-A36A-2E9C11803601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6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3CD02BE-6207-46A1-A96C-125FDAC8328F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780191DE-8321-42AF-B4CD-FCE02887EF06}"/>
              </a:ext>
            </a:extLst>
          </p:cNvPr>
          <p:cNvSpPr>
            <a:spLocks noGrp="1"/>
          </p:cNvSpPr>
          <p:nvPr/>
        </p:nvSpPr>
        <p:spPr>
          <a:xfrm>
            <a:off x="3524250" y="2809875"/>
            <a:ext cx="952500" cy="476250"/>
          </a:xfrm>
          <a:prstGeom prst="rightArrow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ECC99F32-6070-4D8B-A020-DD2B280470D9}"/>
              </a:ext>
            </a:extLst>
          </p:cNvPr>
          <p:cNvSpPr>
            <a:spLocks noGrp="1"/>
          </p:cNvSpPr>
          <p:nvPr/>
        </p:nvSpPr>
        <p:spPr>
          <a:xfrm>
            <a:off x="7667625" y="2809875"/>
            <a:ext cx="952500" cy="476250"/>
          </a:xfrm>
          <a:prstGeom prst="rightArrow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21C17858-FC5F-476D-94B2-E5C01F11A0A1}"/>
              </a:ext>
            </a:extLst>
          </p:cNvPr>
          <p:cNvSpPr>
            <a:spLocks noGrp="1"/>
          </p:cNvSpPr>
          <p:nvPr/>
        </p:nvSpPr>
        <p:spPr>
          <a:xfrm>
            <a:off x="619125" y="1952625"/>
            <a:ext cx="2857500" cy="2238375"/>
          </a:xfrm>
          <a:prstGeom prst="roundRect">
            <a:avLst>
              <a:gd name="adj" fmla="val 7660"/>
            </a:avLst>
          </a:prstGeom>
          <a:solidFill>
            <a:srgbClr val="EDF2FA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12AF539D-06BA-42D5-87A0-E96EDAB73D5C}"/>
              </a:ext>
            </a:extLst>
          </p:cNvPr>
          <p:cNvSpPr>
            <a:spLocks noGrp="1"/>
          </p:cNvSpPr>
          <p:nvPr/>
        </p:nvSpPr>
        <p:spPr>
          <a:xfrm>
            <a:off x="4524375" y="1952625"/>
            <a:ext cx="3095625" cy="2238375"/>
          </a:xfrm>
          <a:prstGeom prst="roundRect">
            <a:avLst>
              <a:gd name="adj" fmla="val 7660"/>
            </a:avLst>
          </a:prstGeom>
          <a:solidFill>
            <a:srgbClr val="F5F2F7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532FF010-6E1F-4D40-B3ED-97057E1C1020}"/>
              </a:ext>
            </a:extLst>
          </p:cNvPr>
          <p:cNvSpPr>
            <a:spLocks noGrp="1"/>
          </p:cNvSpPr>
          <p:nvPr/>
        </p:nvSpPr>
        <p:spPr>
          <a:xfrm>
            <a:off x="8667750" y="1952625"/>
            <a:ext cx="2857500" cy="2238375"/>
          </a:xfrm>
          <a:prstGeom prst="roundRect">
            <a:avLst>
              <a:gd name="adj" fmla="val 7660"/>
            </a:avLst>
          </a:prstGeom>
          <a:solidFill>
            <a:srgbClr val="EDF2FA"/>
          </a:solidFill>
          <a:ln w="14288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3784F86-AD1B-4ACC-89D6-16073A8FEE04}"/>
              </a:ext>
            </a:extLst>
          </p:cNvPr>
          <p:cNvSpPr>
            <a:spLocks noGrp="1"/>
          </p:cNvSpPr>
          <p:nvPr/>
        </p:nvSpPr>
        <p:spPr>
          <a:xfrm>
            <a:off x="904875" y="2238375"/>
            <a:ext cx="2286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27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ESTADO ACTUAL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84EF263F-1D37-43D3-BB83-BC2D5D9DA136}"/>
              </a:ext>
            </a:extLst>
          </p:cNvPr>
          <p:cNvSpPr>
            <a:spLocks noGrp="1"/>
          </p:cNvSpPr>
          <p:nvPr/>
        </p:nvSpPr>
        <p:spPr>
          <a:xfrm>
            <a:off x="904875" y="2857500"/>
            <a:ext cx="2286000" cy="809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75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[Qué funciona y con qué evidencia]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BE57BA9-C956-4705-AB9F-59C4B5D60E31}"/>
              </a:ext>
            </a:extLst>
          </p:cNvPr>
          <p:cNvSpPr>
            <a:spLocks noGrp="1"/>
          </p:cNvSpPr>
          <p:nvPr/>
        </p:nvSpPr>
        <p:spPr>
          <a:xfrm>
            <a:off x="4810125" y="2238375"/>
            <a:ext cx="252412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2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BRECHA DE VALIDACIÓN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A415EAE-7D0C-402B-9A44-00AC6705F034}"/>
              </a:ext>
            </a:extLst>
          </p:cNvPr>
          <p:cNvSpPr>
            <a:spLocks noGrp="1"/>
          </p:cNvSpPr>
          <p:nvPr/>
        </p:nvSpPr>
        <p:spPr>
          <a:xfrm>
            <a:off x="4810125" y="2857500"/>
            <a:ext cx="2524125" cy="809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75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[Qué falta probar, escalar, certificar o adaptar]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7B38896B-0EB9-4D87-8718-A611AAC2A89E}"/>
              </a:ext>
            </a:extLst>
          </p:cNvPr>
          <p:cNvSpPr>
            <a:spLocks noGrp="1"/>
          </p:cNvSpPr>
          <p:nvPr/>
        </p:nvSpPr>
        <p:spPr>
          <a:xfrm>
            <a:off x="8953500" y="2238375"/>
            <a:ext cx="2286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27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VINCULACIÓN BUSCADA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4870D672-730F-4497-9B04-A7088FD4C8A5}"/>
              </a:ext>
            </a:extLst>
          </p:cNvPr>
          <p:cNvSpPr>
            <a:spLocks noGrp="1"/>
          </p:cNvSpPr>
          <p:nvPr/>
        </p:nvSpPr>
        <p:spPr>
          <a:xfrm>
            <a:off x="8953500" y="2857500"/>
            <a:ext cx="2286000" cy="809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575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[Actor, infraestructura, usuario, recurso o alianza]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4D473BAB-6566-4D5D-BD04-9FC2FAEEDDC2}"/>
              </a:ext>
            </a:extLst>
          </p:cNvPr>
          <p:cNvSpPr>
            <a:spLocks noGrp="1"/>
          </p:cNvSpPr>
          <p:nvPr/>
        </p:nvSpPr>
        <p:spPr>
          <a:xfrm>
            <a:off x="1714500" y="4762500"/>
            <a:ext cx="2857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05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BARRERAS O CONDICIONES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3BD8A1A-2D62-46F4-9B16-97B3545987FD}"/>
              </a:ext>
            </a:extLst>
          </p:cNvPr>
          <p:cNvSpPr>
            <a:spLocks noGrp="1"/>
          </p:cNvSpPr>
          <p:nvPr/>
        </p:nvSpPr>
        <p:spPr>
          <a:xfrm>
            <a:off x="1428750" y="5143500"/>
            <a:ext cx="3429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35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[Normativas, técnicas, territoriales o económicas]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91EA0B71-D949-459B-BAD7-EF49F30C3FA7}"/>
              </a:ext>
            </a:extLst>
          </p:cNvPr>
          <p:cNvSpPr>
            <a:spLocks noGrp="1"/>
          </p:cNvSpPr>
          <p:nvPr/>
        </p:nvSpPr>
        <p:spPr>
          <a:xfrm>
            <a:off x="7620000" y="4762500"/>
            <a:ext cx="2857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05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1050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SIGUIENTE HITO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C75A551-5E01-4A8C-BA85-C8C2DA7575EA}"/>
              </a:ext>
            </a:extLst>
          </p:cNvPr>
          <p:cNvSpPr>
            <a:spLocks noGrp="1"/>
          </p:cNvSpPr>
          <p:nvPr/>
        </p:nvSpPr>
        <p:spPr>
          <a:xfrm>
            <a:off x="7334250" y="5143500"/>
            <a:ext cx="3429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35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[Acción concreta, responsable o plazo]</a:t>
            </a:r>
          </a:p>
        </p:txBody>
      </p:sp>
    </p:spTree>
    <p:extLst>
      <p:ext uri="{BB962C8B-B14F-4D97-AF65-F5344CB8AC3E}">
        <p14:creationId xmlns:p14="http://schemas.microsoft.com/office/powerpoint/2010/main" val="188894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92E07C3B-D80C-46EF-96CC-1AF15C66CB0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14300"/>
          </a:xfrm>
          <a:prstGeom prst="rect">
            <a:avLst/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CCB1720-721F-4287-A4A3-E7EA9367F261}"/>
              </a:ext>
            </a:extLst>
          </p:cNvPr>
          <p:cNvSpPr>
            <a:spLocks noGrp="1"/>
          </p:cNvSpPr>
          <p:nvPr/>
        </p:nvSpPr>
        <p:spPr>
          <a:xfrm>
            <a:off x="0" y="114300"/>
            <a:ext cx="6858000" cy="47625"/>
          </a:xfrm>
          <a:prstGeom prst="rect">
            <a:avLst/>
          </a:prstGeom>
          <a:solidFill>
            <a:srgbClr val="243D8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65828ED-9E8C-49A0-8406-2A2E2F8DD8E9}"/>
              </a:ext>
            </a:extLst>
          </p:cNvPr>
          <p:cNvSpPr>
            <a:spLocks noGrp="1"/>
          </p:cNvSpPr>
          <p:nvPr/>
        </p:nvSpPr>
        <p:spPr>
          <a:xfrm>
            <a:off x="6858000" y="114300"/>
            <a:ext cx="3143250" cy="47625"/>
          </a:xfrm>
          <a:prstGeom prst="rect">
            <a:avLst/>
          </a:prstGeom>
          <a:solidFill>
            <a:srgbClr val="D83255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2726D55-127E-4BDA-B782-41F007ACD36F}"/>
              </a:ext>
            </a:extLst>
          </p:cNvPr>
          <p:cNvSpPr>
            <a:spLocks noGrp="1"/>
          </p:cNvSpPr>
          <p:nvPr/>
        </p:nvSpPr>
        <p:spPr>
          <a:xfrm>
            <a:off x="10001250" y="114300"/>
            <a:ext cx="2190750" cy="47625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599747A-D1F9-4529-BD9C-D597A5527B44}"/>
              </a:ext>
            </a:extLst>
          </p:cNvPr>
          <p:cNvSpPr>
            <a:spLocks noGrp="1"/>
          </p:cNvSpPr>
          <p:nvPr/>
        </p:nvSpPr>
        <p:spPr>
          <a:xfrm>
            <a:off x="533400" y="381000"/>
            <a:ext cx="6286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350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3CE6C81-BC27-4F44-93DC-B3D1129B1591}"/>
              </a:ext>
            </a:extLst>
          </p:cNvPr>
          <p:cNvSpPr>
            <a:spLocks noGrp="1"/>
          </p:cNvSpPr>
          <p:nvPr/>
        </p:nvSpPr>
        <p:spPr>
          <a:xfrm>
            <a:off x="1190625" y="342900"/>
            <a:ext cx="9715500" cy="533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17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CONCLUSIÓN Y SIGUIENTE PASO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FDF206A-45AC-4367-A486-499D5B4E8498}"/>
              </a:ext>
            </a:extLst>
          </p:cNvPr>
          <p:cNvSpPr>
            <a:spLocks noGrp="1"/>
          </p:cNvSpPr>
          <p:nvPr/>
        </p:nvSpPr>
        <p:spPr>
          <a:xfrm>
            <a:off x="9191625" y="6334125"/>
            <a:ext cx="18097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Tiempo sugerido: 1:05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D50EFD6-05BA-450A-BFCF-6AB8C5B26FE1}"/>
              </a:ext>
            </a:extLst>
          </p:cNvPr>
          <p:cNvSpPr>
            <a:spLocks noGrp="1"/>
          </p:cNvSpPr>
          <p:nvPr/>
        </p:nvSpPr>
        <p:spPr>
          <a:xfrm>
            <a:off x="11334750" y="6334125"/>
            <a:ext cx="47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r">
              <a:defRPr sz="825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5B0F74"/>
                </a:solidFill>
                <a:latin typeface="Arial"/>
                <a:ea typeface="Arial"/>
                <a:cs typeface="Arial"/>
              </a:rPr>
              <a:t>7 / 7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2BD7C13-284E-4375-A922-185968754FFF}"/>
              </a:ext>
            </a:extLst>
          </p:cNvPr>
          <p:cNvSpPr>
            <a:spLocks noGrp="1"/>
          </p:cNvSpPr>
          <p:nvPr/>
        </p:nvSpPr>
        <p:spPr>
          <a:xfrm>
            <a:off x="533400" y="6334125"/>
            <a:ext cx="8096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25" b="0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825" b="0">
                <a:solidFill>
                  <a:srgbClr val="666672"/>
                </a:solidFill>
                <a:latin typeface="Arial"/>
                <a:ea typeface="Arial"/>
                <a:cs typeface="Arial"/>
              </a:rPr>
              <a:t>SIEM 2026 · Ponencia corta · 8 minutos de exposición + 2 minutos de diálogo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7337F9D-3EAF-4FCA-B8BC-88C6547CB720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33337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200" b="1">
                <a:solidFill>
                  <a:srgbClr val="F5C400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F5C400"/>
                </a:solidFill>
                <a:latin typeface="Arial"/>
                <a:ea typeface="Arial"/>
                <a:cs typeface="Arial"/>
              </a:rPr>
              <a:t>MENSAJE CENTRAL</a:t>
            </a: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D16E1620-AD22-4756-8E29-7D127EA01ED3}"/>
              </a:ext>
            </a:extLst>
          </p:cNvPr>
          <p:cNvSpPr>
            <a:spLocks noGrp="1"/>
          </p:cNvSpPr>
          <p:nvPr/>
        </p:nvSpPr>
        <p:spPr>
          <a:xfrm>
            <a:off x="619125" y="1619250"/>
            <a:ext cx="8096250" cy="2047875"/>
          </a:xfrm>
          <a:prstGeom prst="roundRect">
            <a:avLst>
              <a:gd name="adj" fmla="val 8372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F0D02F3-709D-4F29-90D1-D1EA2234CD26}"/>
              </a:ext>
            </a:extLst>
          </p:cNvPr>
          <p:cNvSpPr>
            <a:spLocks noGrp="1"/>
          </p:cNvSpPr>
          <p:nvPr/>
        </p:nvSpPr>
        <p:spPr>
          <a:xfrm>
            <a:off x="1000125" y="1952625"/>
            <a:ext cx="733425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l">
              <a:defRPr sz="25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[En una o dos frases: qué aporta el trabajo, qué significa la evidencia y por qué importa.]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6D13FA74-14E7-4080-98ED-D3D4A7917B97}"/>
              </a:ext>
            </a:extLst>
          </p:cNvPr>
          <p:cNvSpPr>
            <a:spLocks noGrp="1"/>
          </p:cNvSpPr>
          <p:nvPr/>
        </p:nvSpPr>
        <p:spPr>
          <a:xfrm>
            <a:off x="666750" y="4191000"/>
            <a:ext cx="2333625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243D80"/>
                </a:solidFill>
                <a:latin typeface="Arial"/>
                <a:ea typeface="Arial"/>
                <a:cs typeface="Arial"/>
              </a:rPr>
              <a:t>SIGUIENTE HITO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E9EB2E7-E6F7-495C-8CED-2469614F8290}"/>
              </a:ext>
            </a:extLst>
          </p:cNvPr>
          <p:cNvSpPr>
            <a:spLocks noGrp="1"/>
          </p:cNvSpPr>
          <p:nvPr/>
        </p:nvSpPr>
        <p:spPr>
          <a:xfrm>
            <a:off x="666750" y="4572000"/>
            <a:ext cx="56197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65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[Prueba, experimento, piloto, transferencia o decisión concreta]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649D3AF2-FDA7-4CCB-8441-43343896C2EA}"/>
              </a:ext>
            </a:extLst>
          </p:cNvPr>
          <p:cNvSpPr>
            <a:spLocks noGrp="1"/>
          </p:cNvSpPr>
          <p:nvPr/>
        </p:nvSpPr>
        <p:spPr>
          <a:xfrm>
            <a:off x="666750" y="5476875"/>
            <a:ext cx="2857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125" b="1">
                <a:solidFill>
                  <a:srgbClr val="D83255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D83255"/>
                </a:solidFill>
                <a:latin typeface="Arial"/>
                <a:ea typeface="Arial"/>
                <a:cs typeface="Arial"/>
              </a:rPr>
              <a:t>INVITACIÓN A COLABORAR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10C51DAB-C2D0-4667-9203-0A4114B171B1}"/>
              </a:ext>
            </a:extLst>
          </p:cNvPr>
          <p:cNvSpPr>
            <a:spLocks noGrp="1"/>
          </p:cNvSpPr>
          <p:nvPr/>
        </p:nvSpPr>
        <p:spPr>
          <a:xfrm>
            <a:off x="3429000" y="5429250"/>
            <a:ext cx="4762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1500" b="1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92933"/>
                </a:solidFill>
                <a:latin typeface="Arial"/>
                <a:ea typeface="Arial"/>
                <a:cs typeface="Arial"/>
              </a:rPr>
              <a:t>[Buscamos… / Conversemos sobre…]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AE5F24-C1D9-487F-8912-597104866AF7}"/>
              </a:ext>
            </a:extLst>
          </p:cNvPr>
          <p:cNvSpPr>
            <a:spLocks noGrp="1"/>
          </p:cNvSpPr>
          <p:nvPr/>
        </p:nvSpPr>
        <p:spPr>
          <a:xfrm>
            <a:off x="9191625" y="1619250"/>
            <a:ext cx="2000250" cy="2000250"/>
          </a:xfrm>
          <a:prstGeom prst="rect">
            <a:avLst/>
          </a:prstGeom>
          <a:solidFill>
            <a:srgbClr val="FFFFFF"/>
          </a:solidFill>
          <a:ln w="14288">
            <a:solidFill>
              <a:srgbClr val="243D80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7EFD979-2A6B-4F74-9CBE-E6B3E9A927AF}"/>
              </a:ext>
            </a:extLst>
          </p:cNvPr>
          <p:cNvSpPr>
            <a:spLocks noGrp="1"/>
          </p:cNvSpPr>
          <p:nvPr/>
        </p:nvSpPr>
        <p:spPr>
          <a:xfrm>
            <a:off x="9477375" y="2238375"/>
            <a:ext cx="14287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1800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INSERTE</a:t>
            </a:r>
          </a:p>
          <a:p>
            <a:pPr algn="ctr">
              <a:defRPr sz="1800" b="1">
                <a:solidFill>
                  <a:srgbClr val="6666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666672"/>
                </a:solidFill>
                <a:latin typeface="Arial"/>
                <a:ea typeface="Arial"/>
                <a:cs typeface="Arial"/>
              </a:rPr>
              <a:t>QR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115D7BB0-DC5D-4516-BB80-F35BAB1D518A}"/>
              </a:ext>
            </a:extLst>
          </p:cNvPr>
          <p:cNvSpPr>
            <a:spLocks noGrp="1"/>
          </p:cNvSpPr>
          <p:nvPr/>
        </p:nvSpPr>
        <p:spPr>
          <a:xfrm>
            <a:off x="9001125" y="4000500"/>
            <a:ext cx="23812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ctr">
              <a:defRPr sz="120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[Nombre]</a:t>
            </a:r>
          </a:p>
          <a:p>
            <a:pPr algn="ctr">
              <a:defRPr sz="120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[Institución / organización]</a:t>
            </a:r>
          </a:p>
          <a:p>
            <a:pPr algn="ctr">
              <a:defRPr sz="120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[Correo]</a:t>
            </a:r>
          </a:p>
          <a:p>
            <a:pPr algn="ctr">
              <a:defRPr sz="1200" b="0">
                <a:solidFill>
                  <a:srgbClr val="292933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292933"/>
                </a:solidFill>
                <a:latin typeface="Arial"/>
                <a:ea typeface="Arial"/>
                <a:cs typeface="Arial"/>
              </a:rPr>
              <a:t>[Enlace]</a:t>
            </a:r>
          </a:p>
        </p:txBody>
      </p:sp>
    </p:spTree>
    <p:extLst>
      <p:ext uri="{BB962C8B-B14F-4D97-AF65-F5344CB8AC3E}">
        <p14:creationId xmlns:p14="http://schemas.microsoft.com/office/powerpoint/2010/main" val="167840228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Microsoft Office PowerPoint</Application>
  <DocSecurity>0</DocSecurity>
  <PresentationFormat>Panorámica</PresentationFormat>
  <Paragraphs>92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Calibri</vt:lpstr>
      <vt:lpstr>ChatGPT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Leonor Cortés</cp:lastModifiedBy>
  <cp:revision>1</cp:revision>
  <dcterms:created xsi:type="dcterms:W3CDTF">2026-07-22T05:55:44Z</dcterms:created>
  <dcterms:modified xsi:type="dcterms:W3CDTF">2026-07-22T06:24:32Z</dcterms:modified>
</cp:coreProperties>
</file>