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404050" cy="43205400"/>
  <p:notesSz cx="6858000" cy="9144000"/>
  <p:defaultTextStyle>
    <a:defPPr>
      <a:defRPr lang="en-US"/>
    </a:defPPr>
    <a:lvl1pPr marL="0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5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8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2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5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indent="0" algn="l" defTabSz="914308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5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25" autoAdjust="0"/>
    <p:restoredTop sz="94660"/>
  </p:normalViewPr>
  <p:slideViewPr>
    <p:cSldViewPr snapToGrid="0">
      <p:cViewPr>
        <p:scale>
          <a:sx n="60" d="100"/>
          <a:sy n="60" d="100"/>
        </p:scale>
        <p:origin x="-102" y="-116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08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83CA17B3-0827-49FB-A37C-AD17BEDE0505}"/>
              </a:ext>
            </a:extLst>
          </p:cNvPr>
          <p:cNvSpPr>
            <a:spLocks noGrp="1"/>
          </p:cNvSpPr>
          <p:nvPr/>
        </p:nvSpPr>
        <p:spPr>
          <a:xfrm>
            <a:off x="1428749" y="3411447"/>
            <a:ext cx="29546550" cy="2857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87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80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[TÍTULO DEL TRABAJO: CLARO, BREVE Y</a:t>
            </a:r>
            <a:r>
              <a:rPr lang="es-MX" sz="80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 </a:t>
            </a:r>
            <a:r>
              <a:rPr sz="80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ORIENTADO AL VALOR</a:t>
            </a:r>
            <a:r>
              <a:rPr lang="es-MX" sz="80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, MÁXIMO 20 PALABRAS</a:t>
            </a:r>
            <a:r>
              <a:rPr sz="80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]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19193552-843B-4DBC-BA0C-2A3975F0033A}"/>
              </a:ext>
            </a:extLst>
          </p:cNvPr>
          <p:cNvSpPr>
            <a:spLocks noGrp="1"/>
          </p:cNvSpPr>
          <p:nvPr/>
        </p:nvSpPr>
        <p:spPr>
          <a:xfrm>
            <a:off x="1428749" y="6104769"/>
            <a:ext cx="22669500" cy="857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90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400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[Nombre Apellido¹] · [Nombre Apellido²] · [Nombre Apellido³]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2EC8EA0-FFB6-45F0-BD3E-DCD089644ECF}"/>
              </a:ext>
            </a:extLst>
          </p:cNvPr>
          <p:cNvSpPr>
            <a:spLocks noGrp="1"/>
          </p:cNvSpPr>
          <p:nvPr/>
        </p:nvSpPr>
        <p:spPr>
          <a:xfrm>
            <a:off x="1428750" y="7090606"/>
            <a:ext cx="2266950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¹[</a:t>
            </a:r>
            <a:r>
              <a:rPr lang="es-MX" sz="28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Institución/empresa/organización, ciudad, país</a:t>
            </a:r>
            <a:r>
              <a:rPr sz="28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  ·  ²[</a:t>
            </a:r>
            <a:r>
              <a:rPr lang="es-MX" sz="28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Institución/empresa/organización, ciudad, país</a:t>
            </a:r>
            <a:r>
              <a:rPr sz="28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  ·  Contacto: [</a:t>
            </a:r>
            <a:r>
              <a:rPr sz="28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correo</a:t>
            </a:r>
            <a:r>
              <a:rPr sz="28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9F55F7A-BE6B-436D-A797-0DCB45F39E27}"/>
              </a:ext>
            </a:extLst>
          </p:cNvPr>
          <p:cNvSpPr>
            <a:spLocks noGrp="1"/>
          </p:cNvSpPr>
          <p:nvPr/>
        </p:nvSpPr>
        <p:spPr>
          <a:xfrm>
            <a:off x="1428749" y="7905750"/>
            <a:ext cx="22669500" cy="914400"/>
          </a:xfrm>
          <a:prstGeom prst="roundRect">
            <a:avLst>
              <a:gd name="adj" fmla="val 25000"/>
            </a:avLst>
          </a:prstGeom>
          <a:solidFill>
            <a:srgbClr val="EDF2FA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519ADCE-7BD9-40AA-905E-77A653FB2D8A}"/>
              </a:ext>
            </a:extLst>
          </p:cNvPr>
          <p:cNvSpPr>
            <a:spLocks noGrp="1"/>
          </p:cNvSpPr>
          <p:nvPr/>
        </p:nvSpPr>
        <p:spPr>
          <a:xfrm>
            <a:off x="1762125" y="8082711"/>
            <a:ext cx="220027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 fontScale="92500"/>
          </a:bodyPr>
          <a:lstStyle/>
          <a:p>
            <a:pPr algn="l">
              <a:defRPr sz="255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255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EJE TEMÁTICO: [</a:t>
            </a:r>
            <a:r>
              <a:rPr sz="2550" b="1" dirty="0" err="1">
                <a:solidFill>
                  <a:srgbClr val="243D80"/>
                </a:solidFill>
                <a:latin typeface="Arial"/>
                <a:ea typeface="Arial"/>
                <a:cs typeface="Arial"/>
              </a:rPr>
              <a:t>seleccione</a:t>
            </a:r>
            <a:r>
              <a:rPr sz="255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 uno]   ·   TIPO: </a:t>
            </a:r>
            <a:r>
              <a:rPr lang="es-MX" sz="255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INNOVACIÓN O DESARROLLO TECNOLÓGICO / VINCULACIÓN O TRANSFERENCIA / EMPRENDIMIENTO</a:t>
            </a:r>
            <a:endParaRPr sz="2550" b="1" dirty="0">
              <a:solidFill>
                <a:srgbClr val="243D8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B26910AB-4805-4AB8-A176-C454986BAED7}"/>
              </a:ext>
            </a:extLst>
          </p:cNvPr>
          <p:cNvSpPr>
            <a:spLocks noGrp="1"/>
          </p:cNvSpPr>
          <p:nvPr/>
        </p:nvSpPr>
        <p:spPr>
          <a:xfrm>
            <a:off x="1428750" y="9334500"/>
            <a:ext cx="9086850" cy="4762500"/>
          </a:xfrm>
          <a:prstGeom prst="roundRect">
            <a:avLst>
              <a:gd name="adj" fmla="val 4800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9CDF45F4-A632-4F23-8A66-793CBE3A915B}"/>
              </a:ext>
            </a:extLst>
          </p:cNvPr>
          <p:cNvSpPr>
            <a:spLocks noGrp="1"/>
          </p:cNvSpPr>
          <p:nvPr/>
        </p:nvSpPr>
        <p:spPr>
          <a:xfrm>
            <a:off x="1428750" y="9334500"/>
            <a:ext cx="171450" cy="476250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8561C314-311F-4738-BB6F-CE53BB78F824}"/>
              </a:ext>
            </a:extLst>
          </p:cNvPr>
          <p:cNvSpPr>
            <a:spLocks noGrp="1"/>
          </p:cNvSpPr>
          <p:nvPr/>
        </p:nvSpPr>
        <p:spPr>
          <a:xfrm>
            <a:off x="1828800" y="960120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DESAFÍO Y RELEVANCIA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C348F8BA-7E1C-45C7-BBBF-EEBABF111627}"/>
              </a:ext>
            </a:extLst>
          </p:cNvPr>
          <p:cNvSpPr>
            <a:spLocks noGrp="1"/>
          </p:cNvSpPr>
          <p:nvPr/>
        </p:nvSpPr>
        <p:spPr>
          <a:xfrm>
            <a:off x="1828800" y="10401300"/>
            <a:ext cx="8343900" cy="3409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Explique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el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problema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la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oportunidad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territorial o industrial y a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quién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afecta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Incluya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uno o dos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datos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verificables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98FB6E1C-A119-4B19-9C47-550A2D6DAC4E}"/>
              </a:ext>
            </a:extLst>
          </p:cNvPr>
          <p:cNvSpPr>
            <a:spLocks noGrp="1"/>
          </p:cNvSpPr>
          <p:nvPr/>
        </p:nvSpPr>
        <p:spPr>
          <a:xfrm>
            <a:off x="1428750" y="14573252"/>
            <a:ext cx="9086850" cy="4333875"/>
          </a:xfrm>
          <a:prstGeom prst="roundRect">
            <a:avLst>
              <a:gd name="adj" fmla="val 5275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733844DA-F4C1-4D57-94FC-488D9CF60B4D}"/>
              </a:ext>
            </a:extLst>
          </p:cNvPr>
          <p:cNvSpPr>
            <a:spLocks noGrp="1"/>
          </p:cNvSpPr>
          <p:nvPr/>
        </p:nvSpPr>
        <p:spPr>
          <a:xfrm>
            <a:off x="1428750" y="14573252"/>
            <a:ext cx="171450" cy="43338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C74C9AD-0566-4D52-8F5A-2981567D4C30}"/>
              </a:ext>
            </a:extLst>
          </p:cNvPr>
          <p:cNvSpPr>
            <a:spLocks noGrp="1"/>
          </p:cNvSpPr>
          <p:nvPr/>
        </p:nvSpPr>
        <p:spPr>
          <a:xfrm>
            <a:off x="1828800" y="1483995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OBJETIVO / PROPUESTA DE VALOR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31CC902D-38B9-4CE4-98AC-0460506B2BD7}"/>
              </a:ext>
            </a:extLst>
          </p:cNvPr>
          <p:cNvSpPr>
            <a:spLocks noGrp="1"/>
          </p:cNvSpPr>
          <p:nvPr/>
        </p:nvSpPr>
        <p:spPr>
          <a:xfrm>
            <a:off x="1828800" y="15640052"/>
            <a:ext cx="8343900" cy="2981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Indique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qué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busca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demostrar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desarrollar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validar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o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vincular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y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por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qué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su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propuesta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es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útil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BEB55FEE-83E3-4D5C-82BF-F066BF9B1F0B}"/>
              </a:ext>
            </a:extLst>
          </p:cNvPr>
          <p:cNvSpPr>
            <a:spLocks noGrp="1"/>
          </p:cNvSpPr>
          <p:nvPr/>
        </p:nvSpPr>
        <p:spPr>
          <a:xfrm>
            <a:off x="1428750" y="19383377"/>
            <a:ext cx="9086850" cy="4333875"/>
          </a:xfrm>
          <a:prstGeom prst="roundRect">
            <a:avLst>
              <a:gd name="adj" fmla="val 5275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1D6D5FBD-4A11-4F89-B7FD-F8AEB1577D4F}"/>
              </a:ext>
            </a:extLst>
          </p:cNvPr>
          <p:cNvSpPr>
            <a:spLocks noGrp="1"/>
          </p:cNvSpPr>
          <p:nvPr/>
        </p:nvSpPr>
        <p:spPr>
          <a:xfrm>
            <a:off x="1428750" y="19383377"/>
            <a:ext cx="171450" cy="43338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40FC7502-D9FC-4623-803D-DA0AD1BEB32E}"/>
              </a:ext>
            </a:extLst>
          </p:cNvPr>
          <p:cNvSpPr>
            <a:spLocks noGrp="1"/>
          </p:cNvSpPr>
          <p:nvPr/>
        </p:nvSpPr>
        <p:spPr>
          <a:xfrm>
            <a:off x="1828800" y="1965007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USUARIOS Y CONTEXTO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C107A32-CA71-45CC-9843-71B81D609678}"/>
              </a:ext>
            </a:extLst>
          </p:cNvPr>
          <p:cNvSpPr>
            <a:spLocks noGrp="1"/>
          </p:cNvSpPr>
          <p:nvPr/>
        </p:nvSpPr>
        <p:spPr>
          <a:xfrm>
            <a:off x="1828800" y="20450177"/>
            <a:ext cx="8343900" cy="2981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[Sector,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territorio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cadena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de valor o comunidad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usuaria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Señale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necesidades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y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condiciones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reales de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adopción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49B50A-7010-4356-B13D-04C824CF540B}"/>
              </a:ext>
            </a:extLst>
          </p:cNvPr>
          <p:cNvSpPr>
            <a:spLocks noGrp="1"/>
          </p:cNvSpPr>
          <p:nvPr/>
        </p:nvSpPr>
        <p:spPr>
          <a:xfrm>
            <a:off x="1428750" y="24193502"/>
            <a:ext cx="9086850" cy="5286375"/>
          </a:xfrm>
          <a:prstGeom prst="roundRect">
            <a:avLst>
              <a:gd name="adj" fmla="val 4324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B1D4442E-E43B-49D4-9B47-EBF55CB5F24B}"/>
              </a:ext>
            </a:extLst>
          </p:cNvPr>
          <p:cNvSpPr>
            <a:spLocks noGrp="1"/>
          </p:cNvSpPr>
          <p:nvPr/>
        </p:nvSpPr>
        <p:spPr>
          <a:xfrm>
            <a:off x="1428750" y="24193502"/>
            <a:ext cx="171450" cy="52863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8DF16D2-C95A-4046-AE96-92E85A35BCDF}"/>
              </a:ext>
            </a:extLst>
          </p:cNvPr>
          <p:cNvSpPr>
            <a:spLocks noGrp="1"/>
          </p:cNvSpPr>
          <p:nvPr/>
        </p:nvSpPr>
        <p:spPr>
          <a:xfrm>
            <a:off x="1828800" y="2446020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lang="es-MX" sz="3600" dirty="0"/>
              <a:t>CONTRIBUCIÓN A LA SOSTENIBILIDAD Y CIRCULARIDAD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57E51F5C-EC49-4FF7-A01C-871D5DDD29DF}"/>
              </a:ext>
            </a:extLst>
          </p:cNvPr>
          <p:cNvSpPr>
            <a:spLocks noGrp="1"/>
          </p:cNvSpPr>
          <p:nvPr/>
        </p:nvSpPr>
        <p:spPr>
          <a:xfrm>
            <a:off x="1828800" y="25908000"/>
            <a:ext cx="8343900" cy="3524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Describ</a:t>
            </a:r>
            <a:r>
              <a:rPr lang="es-MX"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a cómo el material, proceso, servicio, intervención o estrategia aporta beneficios ambientales, sociales </a:t>
            </a:r>
            <a:r>
              <a:rPr lang="es-MX" sz="3200">
                <a:solidFill>
                  <a:srgbClr val="272731"/>
                </a:solidFill>
                <a:latin typeface="Arial"/>
                <a:ea typeface="Arial"/>
                <a:cs typeface="Arial"/>
              </a:rPr>
              <a:t>o económicos.]</a:t>
            </a:r>
            <a:endParaRPr sz="320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348265C-887B-4C64-B0A1-F073738D6D22}"/>
              </a:ext>
            </a:extLst>
          </p:cNvPr>
          <p:cNvSpPr>
            <a:spLocks noGrp="1"/>
          </p:cNvSpPr>
          <p:nvPr/>
        </p:nvSpPr>
        <p:spPr>
          <a:xfrm>
            <a:off x="11315700" y="9191625"/>
            <a:ext cx="942975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Autofit/>
          </a:bodyPr>
          <a:lstStyle/>
          <a:p>
            <a:pPr algn="ctr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PROPUESTA / MÉTODO / RUTA DE VALIDACIÓN</a:t>
            </a:r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592152BF-43CC-44BA-8F9F-7167E022ED69}"/>
              </a:ext>
            </a:extLst>
          </p:cNvPr>
          <p:cNvSpPr>
            <a:spLocks noGrp="1"/>
          </p:cNvSpPr>
          <p:nvPr/>
        </p:nvSpPr>
        <p:spPr>
          <a:xfrm>
            <a:off x="11658600" y="10382252"/>
            <a:ext cx="9086850" cy="13668375"/>
          </a:xfrm>
          <a:prstGeom prst="roundRect">
            <a:avLst>
              <a:gd name="adj" fmla="val 2516"/>
            </a:avLst>
          </a:prstGeom>
          <a:solidFill>
            <a:srgbClr val="FFFFFF"/>
          </a:solidFill>
          <a:ln w="28575">
            <a:solidFill>
              <a:srgbClr val="5B0F74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C51EF3AA-9EA8-4B03-82BF-B5D2FB7A40CF}"/>
              </a:ext>
            </a:extLst>
          </p:cNvPr>
          <p:cNvSpPr>
            <a:spLocks noGrp="1"/>
          </p:cNvSpPr>
          <p:nvPr/>
        </p:nvSpPr>
        <p:spPr>
          <a:xfrm>
            <a:off x="12325350" y="13525500"/>
            <a:ext cx="7753350" cy="6286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INSERTE AQUÍ EL ELEMENTO VISUAL PRINCIPAL</a:t>
            </a:r>
          </a:p>
          <a:p>
            <a:endParaRPr sz="3450" b="1" dirty="0">
              <a:solidFill>
                <a:srgbClr val="62626D"/>
              </a:solidFill>
              <a:latin typeface="Arial"/>
              <a:ea typeface="Arial"/>
              <a:cs typeface="Arial"/>
            </a:endParaRPr>
          </a:p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Diagrama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del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proceso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·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fotografía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·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esquema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·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mapa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·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prototipo</a:t>
            </a:r>
            <a:endParaRPr sz="3450" b="1" dirty="0">
              <a:solidFill>
                <a:srgbClr val="62626D"/>
              </a:solidFill>
              <a:latin typeface="Arial"/>
              <a:ea typeface="Arial"/>
              <a:cs typeface="Arial"/>
            </a:endParaRPr>
          </a:p>
          <a:p>
            <a:endParaRPr sz="3450" b="1" dirty="0">
              <a:solidFill>
                <a:srgbClr val="62626D"/>
              </a:solidFill>
              <a:latin typeface="Arial"/>
              <a:ea typeface="Arial"/>
              <a:cs typeface="Arial"/>
            </a:endParaRPr>
          </a:p>
          <a:p>
            <a:pPr algn="ctr">
              <a:defRPr sz="345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Use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imágenes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nítidas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y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etiquetas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legibles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. Evite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párrafos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dentro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de la </a:t>
            </a:r>
            <a:r>
              <a:rPr sz="3450" b="1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figura</a:t>
            </a:r>
            <a:r>
              <a:rPr sz="3450" b="1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.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749E824A-3330-4993-84B4-B23B9F235BA9}"/>
              </a:ext>
            </a:extLst>
          </p:cNvPr>
          <p:cNvSpPr>
            <a:spLocks noGrp="1"/>
          </p:cNvSpPr>
          <p:nvPr/>
        </p:nvSpPr>
        <p:spPr>
          <a:xfrm>
            <a:off x="12325350" y="20859750"/>
            <a:ext cx="7753350" cy="76200"/>
          </a:xfrm>
          <a:prstGeom prst="rect">
            <a:avLst/>
          </a:prstGeom>
          <a:solidFill>
            <a:srgbClr val="F5C400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63318DBF-2838-44BB-8DE4-D6012F3B8368}"/>
              </a:ext>
            </a:extLst>
          </p:cNvPr>
          <p:cNvSpPr>
            <a:spLocks noGrp="1"/>
          </p:cNvSpPr>
          <p:nvPr/>
        </p:nvSpPr>
        <p:spPr>
          <a:xfrm>
            <a:off x="12325350" y="21193125"/>
            <a:ext cx="7753350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Autofit/>
          </a:bodyPr>
          <a:lstStyle/>
          <a:p>
            <a:pPr algn="ctr">
              <a:defRPr sz="2250" b="0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320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Figura</a:t>
            </a:r>
            <a:r>
              <a:rPr sz="320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1. [</a:t>
            </a:r>
            <a:r>
              <a:rPr sz="320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Título</a:t>
            </a:r>
            <a:r>
              <a:rPr sz="320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breve y </a:t>
            </a:r>
            <a:r>
              <a:rPr sz="320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fuente</a:t>
            </a:r>
            <a:r>
              <a:rPr sz="320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si</a:t>
            </a:r>
            <a:r>
              <a:rPr sz="320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62626D"/>
                </a:solidFill>
                <a:latin typeface="Arial"/>
                <a:ea typeface="Arial"/>
                <a:cs typeface="Arial"/>
              </a:rPr>
              <a:t>corresponde</a:t>
            </a:r>
            <a:r>
              <a:rPr sz="3200" dirty="0">
                <a:solidFill>
                  <a:srgbClr val="62626D"/>
                </a:solidFill>
                <a:latin typeface="Arial"/>
                <a:ea typeface="Arial"/>
                <a:cs typeface="Arial"/>
              </a:rPr>
              <a:t>].</a:t>
            </a:r>
          </a:p>
        </p:txBody>
      </p:sp>
      <p:sp>
        <p:nvSpPr>
          <p:cNvPr id="33" name="Rectángulo: esquinas redondeadas 32">
            <a:extLst>
              <a:ext uri="{FF2B5EF4-FFF2-40B4-BE49-F238E27FC236}">
                <a16:creationId xmlns:a16="http://schemas.microsoft.com/office/drawing/2014/main" id="{82B2D79D-A202-4B53-BE92-8D6C82F12EF4}"/>
              </a:ext>
            </a:extLst>
          </p:cNvPr>
          <p:cNvSpPr>
            <a:spLocks noGrp="1"/>
          </p:cNvSpPr>
          <p:nvPr/>
        </p:nvSpPr>
        <p:spPr>
          <a:xfrm>
            <a:off x="11658600" y="24622125"/>
            <a:ext cx="9086850" cy="4857750"/>
          </a:xfrm>
          <a:prstGeom prst="roundRect">
            <a:avLst>
              <a:gd name="adj" fmla="val 4706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9ED35B15-0F05-4200-81E2-4388E77FE218}"/>
              </a:ext>
            </a:extLst>
          </p:cNvPr>
          <p:cNvSpPr>
            <a:spLocks noGrp="1"/>
          </p:cNvSpPr>
          <p:nvPr/>
        </p:nvSpPr>
        <p:spPr>
          <a:xfrm>
            <a:off x="11658600" y="24622125"/>
            <a:ext cx="171450" cy="485775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70000610-8CA0-47F5-BB96-AC45B83FE8CB}"/>
              </a:ext>
            </a:extLst>
          </p:cNvPr>
          <p:cNvSpPr>
            <a:spLocks noGrp="1"/>
          </p:cNvSpPr>
          <p:nvPr/>
        </p:nvSpPr>
        <p:spPr>
          <a:xfrm>
            <a:off x="12058650" y="2488882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RECURSOS / ALIANZAS CLAVE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37E89CAE-901E-43B0-8329-E931A976D804}"/>
              </a:ext>
            </a:extLst>
          </p:cNvPr>
          <p:cNvSpPr>
            <a:spLocks noGrp="1"/>
          </p:cNvSpPr>
          <p:nvPr/>
        </p:nvSpPr>
        <p:spPr>
          <a:xfrm>
            <a:off x="12058650" y="25688925"/>
            <a:ext cx="8343900" cy="3505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Capacidades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disponibles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infraestructura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actores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participantes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y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capacidades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aún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requeridas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37" name="Rectángulo: esquinas redondeadas 36">
            <a:extLst>
              <a:ext uri="{FF2B5EF4-FFF2-40B4-BE49-F238E27FC236}">
                <a16:creationId xmlns:a16="http://schemas.microsoft.com/office/drawing/2014/main" id="{9D155203-562F-4CB5-99BF-0841C7D8087A}"/>
              </a:ext>
            </a:extLst>
          </p:cNvPr>
          <p:cNvSpPr>
            <a:spLocks noGrp="1"/>
          </p:cNvSpPr>
          <p:nvPr/>
        </p:nvSpPr>
        <p:spPr>
          <a:xfrm>
            <a:off x="21888450" y="9334500"/>
            <a:ext cx="9086850" cy="5334000"/>
          </a:xfrm>
          <a:prstGeom prst="roundRect">
            <a:avLst>
              <a:gd name="adj" fmla="val 4286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8" name="Rectángulo: esquinas redondeadas 37">
            <a:extLst>
              <a:ext uri="{FF2B5EF4-FFF2-40B4-BE49-F238E27FC236}">
                <a16:creationId xmlns:a16="http://schemas.microsoft.com/office/drawing/2014/main" id="{14EE2526-560A-4C81-936F-6D041A4A091B}"/>
              </a:ext>
            </a:extLst>
          </p:cNvPr>
          <p:cNvSpPr>
            <a:spLocks noGrp="1"/>
          </p:cNvSpPr>
          <p:nvPr/>
        </p:nvSpPr>
        <p:spPr>
          <a:xfrm>
            <a:off x="21888450" y="9334500"/>
            <a:ext cx="171450" cy="533400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095444F8-7CBA-45F2-8B93-F2D24BBD22EE}"/>
              </a:ext>
            </a:extLst>
          </p:cNvPr>
          <p:cNvSpPr>
            <a:spLocks noGrp="1"/>
          </p:cNvSpPr>
          <p:nvPr/>
        </p:nvSpPr>
        <p:spPr>
          <a:xfrm>
            <a:off x="22288500" y="960120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EVIDENCIA / RESULTADOS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900332B8-186C-468A-8FC3-78E964D77B4B}"/>
              </a:ext>
            </a:extLst>
          </p:cNvPr>
          <p:cNvSpPr>
            <a:spLocks noGrp="1"/>
          </p:cNvSpPr>
          <p:nvPr/>
        </p:nvSpPr>
        <p:spPr>
          <a:xfrm>
            <a:off x="22288500" y="10401300"/>
            <a:ext cx="8343900" cy="398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Muestre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2–4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hallazgos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métricas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pruebas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aprendizajes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o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avances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Priorice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cifras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y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comparaciones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claras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97CB7561-8E7E-4BEA-A6D6-EDD3C280C778}"/>
              </a:ext>
            </a:extLst>
          </p:cNvPr>
          <p:cNvSpPr>
            <a:spLocks noGrp="1"/>
          </p:cNvSpPr>
          <p:nvPr/>
        </p:nvSpPr>
        <p:spPr>
          <a:xfrm>
            <a:off x="21888450" y="15144752"/>
            <a:ext cx="9086850" cy="4333875"/>
          </a:xfrm>
          <a:prstGeom prst="roundRect">
            <a:avLst>
              <a:gd name="adj" fmla="val 5275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2" name="Rectángulo: esquinas redondeadas 41">
            <a:extLst>
              <a:ext uri="{FF2B5EF4-FFF2-40B4-BE49-F238E27FC236}">
                <a16:creationId xmlns:a16="http://schemas.microsoft.com/office/drawing/2014/main" id="{B95A3E43-B105-4BEB-A84F-D90819065F34}"/>
              </a:ext>
            </a:extLst>
          </p:cNvPr>
          <p:cNvSpPr>
            <a:spLocks noGrp="1"/>
          </p:cNvSpPr>
          <p:nvPr/>
        </p:nvSpPr>
        <p:spPr>
          <a:xfrm>
            <a:off x="21888450" y="15144752"/>
            <a:ext cx="171450" cy="4333875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D12DF62D-0351-4A26-952B-09DA76D872F9}"/>
              </a:ext>
            </a:extLst>
          </p:cNvPr>
          <p:cNvSpPr>
            <a:spLocks noGrp="1"/>
          </p:cNvSpPr>
          <p:nvPr/>
        </p:nvSpPr>
        <p:spPr>
          <a:xfrm>
            <a:off x="22288500" y="15411450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ESTADO DE MADUREZ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BF831324-D7CD-4FC8-AE51-145B9A83B00E}"/>
              </a:ext>
            </a:extLst>
          </p:cNvPr>
          <p:cNvSpPr>
            <a:spLocks noGrp="1"/>
          </p:cNvSpPr>
          <p:nvPr/>
        </p:nvSpPr>
        <p:spPr>
          <a:xfrm>
            <a:off x="22288500" y="16211552"/>
            <a:ext cx="8343900" cy="29813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just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Idea · en desarrollo · prueba de concepto · prototipo · validación de laboratorio · validación con usuario o industria · implementación o transferencia.]</a:t>
            </a:r>
            <a:endParaRPr sz="320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5" name="Rectángulo: esquinas redondeadas 44">
            <a:extLst>
              <a:ext uri="{FF2B5EF4-FFF2-40B4-BE49-F238E27FC236}">
                <a16:creationId xmlns:a16="http://schemas.microsoft.com/office/drawing/2014/main" id="{AC554F53-3FBA-40C1-A480-FDEB8CA5C935}"/>
              </a:ext>
            </a:extLst>
          </p:cNvPr>
          <p:cNvSpPr>
            <a:spLocks noGrp="1"/>
          </p:cNvSpPr>
          <p:nvPr/>
        </p:nvSpPr>
        <p:spPr>
          <a:xfrm>
            <a:off x="21888450" y="19954875"/>
            <a:ext cx="9086850" cy="4762500"/>
          </a:xfrm>
          <a:prstGeom prst="roundRect">
            <a:avLst>
              <a:gd name="adj" fmla="val 4800"/>
            </a:avLst>
          </a:prstGeom>
          <a:solidFill>
            <a:srgbClr val="EDF2FA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EF48461A-C3E9-47BD-A94A-A07A9AA7FAB4}"/>
              </a:ext>
            </a:extLst>
          </p:cNvPr>
          <p:cNvSpPr>
            <a:spLocks noGrp="1"/>
          </p:cNvSpPr>
          <p:nvPr/>
        </p:nvSpPr>
        <p:spPr>
          <a:xfrm>
            <a:off x="21888450" y="19954875"/>
            <a:ext cx="171450" cy="476250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D170652C-56C3-45C8-ABC5-5B37BF43C977}"/>
              </a:ext>
            </a:extLst>
          </p:cNvPr>
          <p:cNvSpPr>
            <a:spLocks noGrp="1"/>
          </p:cNvSpPr>
          <p:nvPr/>
        </p:nvSpPr>
        <p:spPr>
          <a:xfrm>
            <a:off x="22288500" y="2022157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APLICACIÓN Y ESCALAMIENTO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6CC3F12A-93CB-4EB3-BD15-433B8798CBE8}"/>
              </a:ext>
            </a:extLst>
          </p:cNvPr>
          <p:cNvSpPr>
            <a:spLocks noGrp="1"/>
          </p:cNvSpPr>
          <p:nvPr/>
        </p:nvSpPr>
        <p:spPr>
          <a:xfrm>
            <a:off x="22288500" y="21021675"/>
            <a:ext cx="8343900" cy="3409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Explique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dónde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se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implementaría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barreras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técnicas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o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normativas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viabilidad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y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siguiente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hito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66A0A53E-77ED-4EE2-9641-CA383F007525}"/>
              </a:ext>
            </a:extLst>
          </p:cNvPr>
          <p:cNvSpPr>
            <a:spLocks noGrp="1"/>
          </p:cNvSpPr>
          <p:nvPr/>
        </p:nvSpPr>
        <p:spPr>
          <a:xfrm>
            <a:off x="21888450" y="25193625"/>
            <a:ext cx="9086850" cy="4286250"/>
          </a:xfrm>
          <a:prstGeom prst="roundRect">
            <a:avLst>
              <a:gd name="adj" fmla="val 5333"/>
            </a:avLst>
          </a:prstGeom>
          <a:solidFill>
            <a:srgbClr val="F6F3F8"/>
          </a:solidFill>
          <a:ln w="28575">
            <a:solidFill>
              <a:srgbClr val="D9D2DF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0" name="Rectángulo: esquinas redondeadas 49">
            <a:extLst>
              <a:ext uri="{FF2B5EF4-FFF2-40B4-BE49-F238E27FC236}">
                <a16:creationId xmlns:a16="http://schemas.microsoft.com/office/drawing/2014/main" id="{FAA9239F-9BCD-4BB7-80CA-C386B179A86D}"/>
              </a:ext>
            </a:extLst>
          </p:cNvPr>
          <p:cNvSpPr>
            <a:spLocks noGrp="1"/>
          </p:cNvSpPr>
          <p:nvPr/>
        </p:nvSpPr>
        <p:spPr>
          <a:xfrm>
            <a:off x="21888450" y="25193625"/>
            <a:ext cx="171450" cy="4286250"/>
          </a:xfrm>
          <a:prstGeom prst="roundRect">
            <a:avLst>
              <a:gd name="adj" fmla="val 50000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BD0A5C9B-1E3A-44AA-8EF0-5109D901EA24}"/>
              </a:ext>
            </a:extLst>
          </p:cNvPr>
          <p:cNvSpPr>
            <a:spLocks noGrp="1"/>
          </p:cNvSpPr>
          <p:nvPr/>
        </p:nvSpPr>
        <p:spPr>
          <a:xfrm>
            <a:off x="22288500" y="25460325"/>
            <a:ext cx="83439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VINCULACIÓN QUE BUSCAMOS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11978C34-23F4-4F3B-A4E7-BCA7C7CD6816}"/>
              </a:ext>
            </a:extLst>
          </p:cNvPr>
          <p:cNvSpPr>
            <a:spLocks noGrp="1"/>
          </p:cNvSpPr>
          <p:nvPr/>
        </p:nvSpPr>
        <p:spPr>
          <a:xfrm>
            <a:off x="22288500" y="26260425"/>
            <a:ext cx="8343900" cy="2933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8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[Sea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específico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: socio industrial,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usuario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piloto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laboratorio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financiamiento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datos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asesoría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territorio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o </a:t>
            </a:r>
            <a:r>
              <a:rPr sz="32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difusión</a:t>
            </a:r>
            <a:r>
              <a:rPr sz="32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4B677EC9-C3B9-48FB-BC08-F595A7B95701}"/>
              </a:ext>
            </a:extLst>
          </p:cNvPr>
          <p:cNvSpPr>
            <a:spLocks noGrp="1"/>
          </p:cNvSpPr>
          <p:nvPr/>
        </p:nvSpPr>
        <p:spPr>
          <a:xfrm>
            <a:off x="1428750" y="30718125"/>
            <a:ext cx="29546550" cy="3905250"/>
          </a:xfrm>
          <a:prstGeom prst="roundRect">
            <a:avLst>
              <a:gd name="adj" fmla="val 5854"/>
            </a:avLst>
          </a:prstGeom>
          <a:solidFill>
            <a:srgbClr val="5B0F74"/>
          </a:solidFill>
          <a:ln w="0">
            <a:noFill/>
            <a:prstDash val="solid"/>
          </a:ln>
        </p:spPr>
        <p:txBody>
          <a:bodyPr/>
          <a:lstStyle/>
          <a:p>
            <a:endParaRPr lang="es-MX" dirty="0"/>
          </a:p>
        </p:txBody>
      </p:sp>
      <p:sp>
        <p:nvSpPr>
          <p:cNvPr id="54" name="Rectángulo 53">
            <a:extLst>
              <a:ext uri="{FF2B5EF4-FFF2-40B4-BE49-F238E27FC236}">
                <a16:creationId xmlns:a16="http://schemas.microsoft.com/office/drawing/2014/main" id="{F332E5FC-84DE-4E6B-B450-3624541E4258}"/>
              </a:ext>
            </a:extLst>
          </p:cNvPr>
          <p:cNvSpPr>
            <a:spLocks noGrp="1"/>
          </p:cNvSpPr>
          <p:nvPr/>
        </p:nvSpPr>
        <p:spPr>
          <a:xfrm>
            <a:off x="2095500" y="31165800"/>
            <a:ext cx="581025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600" b="1">
                <a:solidFill>
                  <a:srgbClr val="F5C400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F5C400"/>
                </a:solidFill>
                <a:latin typeface="Arial"/>
                <a:ea typeface="Arial"/>
                <a:cs typeface="Arial"/>
              </a:rPr>
              <a:t>MENSAJE CLAVE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7C310A1C-8575-4F0B-BCF7-F0D40DB8A240}"/>
              </a:ext>
            </a:extLst>
          </p:cNvPr>
          <p:cNvSpPr>
            <a:spLocks noGrp="1"/>
          </p:cNvSpPr>
          <p:nvPr/>
        </p:nvSpPr>
        <p:spPr>
          <a:xfrm>
            <a:off x="2095500" y="32004000"/>
            <a:ext cx="2752725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l">
              <a:defRPr sz="4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[En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una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o dos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frases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: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qué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aporta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este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trabajo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y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cuál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es el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siguiente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paso para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llevarlo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a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una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aplicación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o </a:t>
            </a:r>
            <a:r>
              <a:rPr sz="465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colaboración</a:t>
            </a:r>
            <a:r>
              <a:rPr sz="465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real.]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CFDD92BE-F1A9-4AA1-A45E-DD3367ED1000}"/>
              </a:ext>
            </a:extLst>
          </p:cNvPr>
          <p:cNvSpPr>
            <a:spLocks noGrp="1"/>
          </p:cNvSpPr>
          <p:nvPr/>
        </p:nvSpPr>
        <p:spPr>
          <a:xfrm>
            <a:off x="1428750" y="35671125"/>
            <a:ext cx="18764250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150" b="1">
                <a:solidFill>
                  <a:srgbClr val="5B0F74"/>
                </a:solidFill>
                <a:latin typeface="Arial"/>
                <a:ea typeface="Arial"/>
                <a:cs typeface="Arial"/>
              </a:defRPr>
            </a:pPr>
            <a:r>
              <a:rPr sz="3150" b="1" dirty="0">
                <a:solidFill>
                  <a:srgbClr val="5B0F74"/>
                </a:solidFill>
                <a:latin typeface="Arial"/>
                <a:ea typeface="Arial"/>
                <a:cs typeface="Arial"/>
              </a:rPr>
              <a:t>REFERENCIAS ESENCIALES</a:t>
            </a:r>
            <a:endParaRPr sz="3150" b="1" dirty="0">
              <a:solidFill>
                <a:srgbClr val="FF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E4568263-6078-481B-98EC-E43A55FCBEDC}"/>
              </a:ext>
            </a:extLst>
          </p:cNvPr>
          <p:cNvSpPr>
            <a:spLocks noGrp="1"/>
          </p:cNvSpPr>
          <p:nvPr/>
        </p:nvSpPr>
        <p:spPr>
          <a:xfrm>
            <a:off x="1428750" y="36480750"/>
            <a:ext cx="18764250" cy="3714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lang="es-MX"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Máximo 5: i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ncluya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únicamente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las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fuentes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citadas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: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artículos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normas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reportes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técnicos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o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patentes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 </a:t>
            </a:r>
            <a:r>
              <a:rPr lang="es-MX"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Referencias en formato APA 7, con información suficiente para identificar la fuente.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  <a:p>
            <a:endParaRPr sz="2250" dirty="0">
              <a:solidFill>
                <a:srgbClr val="272731"/>
              </a:solidFill>
              <a:latin typeface="Arial"/>
              <a:ea typeface="Arial"/>
              <a:cs typeface="Arial"/>
            </a:endParaRP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AGRADECIMIENTOS / FINANCIAMIENTO (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opcional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)</a:t>
            </a: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[Proyecto,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programa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empresa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comunidad o </a:t>
            </a:r>
            <a:r>
              <a:rPr sz="225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</a:t>
            </a:r>
            <a:r>
              <a:rPr sz="225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.]</a:t>
            </a:r>
          </a:p>
        </p:txBody>
      </p:sp>
      <p:sp>
        <p:nvSpPr>
          <p:cNvPr id="58" name="Rectángulo: esquinas redondeadas 57">
            <a:extLst>
              <a:ext uri="{FF2B5EF4-FFF2-40B4-BE49-F238E27FC236}">
                <a16:creationId xmlns:a16="http://schemas.microsoft.com/office/drawing/2014/main" id="{E7AEC84C-6E02-40E1-806B-9452FA2B3F0A}"/>
              </a:ext>
            </a:extLst>
          </p:cNvPr>
          <p:cNvSpPr>
            <a:spLocks noGrp="1"/>
          </p:cNvSpPr>
          <p:nvPr/>
        </p:nvSpPr>
        <p:spPr>
          <a:xfrm>
            <a:off x="21764627" y="35671125"/>
            <a:ext cx="9210675" cy="4381500"/>
          </a:xfrm>
          <a:prstGeom prst="roundRect">
            <a:avLst>
              <a:gd name="adj" fmla="val 5217"/>
            </a:avLst>
          </a:prstGeom>
          <a:solidFill>
            <a:srgbClr val="EDF2FA"/>
          </a:solidFill>
          <a:ln w="28575">
            <a:solidFill>
              <a:srgbClr val="243D80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8AB1FD0A-27D7-4D4D-9A65-E05BF4D7F757}"/>
              </a:ext>
            </a:extLst>
          </p:cNvPr>
          <p:cNvSpPr>
            <a:spLocks noGrp="1"/>
          </p:cNvSpPr>
          <p:nvPr/>
        </p:nvSpPr>
        <p:spPr>
          <a:xfrm>
            <a:off x="22240877" y="36099750"/>
            <a:ext cx="825817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3150" b="1">
                <a:solidFill>
                  <a:srgbClr val="243D80"/>
                </a:solidFill>
                <a:latin typeface="Arial"/>
                <a:ea typeface="Arial"/>
                <a:cs typeface="Arial"/>
              </a:defRPr>
            </a:pPr>
            <a:r>
              <a:rPr sz="3600" b="1" dirty="0">
                <a:solidFill>
                  <a:srgbClr val="243D80"/>
                </a:solidFill>
                <a:latin typeface="Arial"/>
                <a:ea typeface="Arial"/>
                <a:cs typeface="Arial"/>
              </a:rPr>
              <a:t>CONTACTO Y CONTINUIDAD</a:t>
            </a: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738369AD-4232-4C5C-81AB-19A742301940}"/>
              </a:ext>
            </a:extLst>
          </p:cNvPr>
          <p:cNvSpPr>
            <a:spLocks noGrp="1"/>
          </p:cNvSpPr>
          <p:nvPr/>
        </p:nvSpPr>
        <p:spPr>
          <a:xfrm>
            <a:off x="22288500" y="36957000"/>
            <a:ext cx="2286000" cy="2286000"/>
          </a:xfrm>
          <a:prstGeom prst="rect">
            <a:avLst/>
          </a:prstGeom>
          <a:solidFill>
            <a:srgbClr val="FFFFFF"/>
          </a:solidFill>
          <a:ln w="28575">
            <a:solidFill>
              <a:srgbClr val="62626D"/>
            </a:solidFill>
            <a:prstDash val="solid"/>
          </a:ln>
        </p:spPr>
        <p:txBody>
          <a:bodyPr/>
          <a:lstStyle/>
          <a:p>
            <a:endParaRPr lang="es-MX"/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950C2596-0D1B-4BDD-A592-123B36C66A50}"/>
              </a:ext>
            </a:extLst>
          </p:cNvPr>
          <p:cNvSpPr>
            <a:spLocks noGrp="1"/>
          </p:cNvSpPr>
          <p:nvPr/>
        </p:nvSpPr>
        <p:spPr>
          <a:xfrm>
            <a:off x="22574250" y="37576127"/>
            <a:ext cx="171450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ctr">
            <a:normAutofit/>
          </a:bodyPr>
          <a:lstStyle/>
          <a:p>
            <a:pPr algn="ctr">
              <a:defRPr sz="270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62626D"/>
                </a:solidFill>
                <a:latin typeface="Arial"/>
                <a:ea typeface="Arial"/>
                <a:cs typeface="Arial"/>
              </a:rPr>
              <a:t>INSERTE</a:t>
            </a:r>
          </a:p>
          <a:p>
            <a:pPr algn="ctr">
              <a:defRPr sz="2700" b="1">
                <a:solidFill>
                  <a:srgbClr val="62626D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62626D"/>
                </a:solidFill>
                <a:latin typeface="Arial"/>
                <a:ea typeface="Arial"/>
                <a:cs typeface="Arial"/>
              </a:rPr>
              <a:t>QR</a:t>
            </a: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D4C37AD5-83CA-48D7-9872-0ECFAE45DAD5}"/>
              </a:ext>
            </a:extLst>
          </p:cNvPr>
          <p:cNvSpPr>
            <a:spLocks noGrp="1"/>
          </p:cNvSpPr>
          <p:nvPr/>
        </p:nvSpPr>
        <p:spPr>
          <a:xfrm>
            <a:off x="24955502" y="37052250"/>
            <a:ext cx="5191125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lIns="38100" tIns="19050" rIns="38100" bIns="19050" anchor="t">
            <a:normAutofit/>
          </a:bodyPr>
          <a:lstStyle/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[Nombre y </a:t>
            </a:r>
            <a:r>
              <a:rPr sz="28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correo</a:t>
            </a: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</a:t>
            </a:r>
            <a:r>
              <a:rPr sz="28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Institución</a:t>
            </a: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 / </a:t>
            </a:r>
            <a:r>
              <a:rPr sz="28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organización</a:t>
            </a: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[Enlace al </a:t>
            </a:r>
            <a:r>
              <a:rPr sz="28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proyecto</a:t>
            </a: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, video o </a:t>
            </a:r>
            <a:r>
              <a:rPr sz="2800" dirty="0" err="1">
                <a:solidFill>
                  <a:srgbClr val="272731"/>
                </a:solidFill>
                <a:latin typeface="Arial"/>
                <a:ea typeface="Arial"/>
                <a:cs typeface="Arial"/>
              </a:rPr>
              <a:t>perfil</a:t>
            </a:r>
            <a:r>
              <a:rPr sz="2800" dirty="0">
                <a:solidFill>
                  <a:srgbClr val="272731"/>
                </a:solidFill>
                <a:latin typeface="Arial"/>
                <a:ea typeface="Arial"/>
                <a:cs typeface="Arial"/>
              </a:rPr>
              <a:t>]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D1D541-EA8F-244D-D9B9-BB71E62C5D0F}"/>
              </a:ext>
            </a:extLst>
          </p:cNvPr>
          <p:cNvSpPr txBox="1"/>
          <p:nvPr/>
        </p:nvSpPr>
        <p:spPr>
          <a:xfrm>
            <a:off x="5562603" y="39328295"/>
            <a:ext cx="16202024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50" b="0">
                <a:solidFill>
                  <a:srgbClr val="272731"/>
                </a:solidFill>
                <a:latin typeface="Arial"/>
                <a:ea typeface="Arial"/>
                <a:cs typeface="Arial"/>
              </a:defRPr>
            </a:pPr>
            <a:r>
              <a:rPr lang="es-MX" sz="2250" i="1" dirty="0">
                <a:latin typeface="Arial"/>
                <a:ea typeface="Arial"/>
                <a:cs typeface="Arial"/>
              </a:rPr>
              <a:t>Sustituya los textos entre corchetes, borre todas las instrucciones y verifique el QR antes de imprimir.</a:t>
            </a:r>
          </a:p>
        </p:txBody>
      </p:sp>
    </p:spTree>
    <p:extLst>
      <p:ext uri="{BB962C8B-B14F-4D97-AF65-F5344CB8AC3E}">
        <p14:creationId xmlns:p14="http://schemas.microsoft.com/office/powerpoint/2010/main" val="657350085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468</Words>
  <Application>Microsoft Office PowerPoint</Application>
  <DocSecurity>0</DocSecurity>
  <PresentationFormat>Personalizado</PresentationFormat>
  <Paragraphs>43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ChatGPT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Leonor Cortés</cp:lastModifiedBy>
  <cp:revision>12</cp:revision>
  <dcterms:created xsi:type="dcterms:W3CDTF">2026-07-21T20:32:57Z</dcterms:created>
  <dcterms:modified xsi:type="dcterms:W3CDTF">2026-07-22T07:57:40Z</dcterms:modified>
</cp:coreProperties>
</file>